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4056" r:id="rId2"/>
  </p:sldMasterIdLst>
  <p:notesMasterIdLst>
    <p:notesMasterId r:id="rId3"/>
  </p:notesMasterIdLst>
  <p:sldIdLst>
    <p:sldId id="256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2"/>
    <p:restoredTop sz="94660"/>
  </p:normalViewPr>
  <p:slideViewPr>
    <p:cSldViewPr>
      <p:cViewPr varScale="1">
        <p:scale>
          <a:sx n="70" d="100"/>
          <a:sy n="70" d="100"/>
        </p:scale>
        <p:origin x="-1842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9" y="685800"/>
            <a:ext cx="237392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5" name="四角形 82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6" name="四角形 83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7" name="四角形 84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サブタイトル 2"/>
          <p:cNvSpPr>
            <a:spLocks noGrp="1"/>
          </p:cNvSpPr>
          <p:nvPr>
            <p:ph type="subTitle" idx="1"/>
          </p:nvPr>
        </p:nvSpPr>
        <p:spPr>
          <a:xfrm>
            <a:off x="1031667" y="4953000"/>
            <a:ext cx="4800600" cy="316145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1">
                    <a:lumMod val="50000"/>
                  </a:schemeClr>
                </a:solidFill>
                <a:effectLst>
                  <a:glow rad="38100">
                    <a:schemeClr val="tx2">
                      <a:lumMod val="20000"/>
                      <a:lumOff val="80000"/>
                      <a:alpha val="60000"/>
                    </a:schemeClr>
                  </a:glo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3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37" name="タイトル 8"/>
          <p:cNvSpPr>
            <a:spLocks noGrp="1"/>
          </p:cNvSpPr>
          <p:nvPr>
            <p:ph type="title"/>
          </p:nvPr>
        </p:nvSpPr>
        <p:spPr>
          <a:xfrm>
            <a:off x="351000" y="2912000"/>
            <a:ext cx="6156000" cy="1733333"/>
          </a:xfrm>
        </p:spPr>
        <p:txBody>
          <a:bodyPr/>
          <a:lstStyle>
            <a:lvl1pPr>
              <a:defRPr>
                <a:effectLst>
                  <a:glow rad="50800">
                    <a:schemeClr val="tx2">
                      <a:lumMod val="20000"/>
                      <a:lumOff val="80000"/>
                      <a:alpha val="50000"/>
                    </a:schemeClr>
                  </a:glow>
                  <a:reflection blurRad="6350" stA="34000" dist="50800" dir="5400000" sy="-100000" algn="bl" rotWithShape="0"/>
                </a:effectLst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1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9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9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00" name="タイトル 8"/>
          <p:cNvSpPr>
            <a:spLocks noGrp="1"/>
          </p:cNvSpPr>
          <p:nvPr>
            <p:ph type="title"/>
          </p:nvPr>
        </p:nvSpPr>
        <p:spPr>
          <a:xfrm>
            <a:off x="5238201" y="396700"/>
            <a:ext cx="1276899" cy="845220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0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4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4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>
          <a:xfrm>
            <a:off x="351000" y="2912000"/>
            <a:ext cx="6164100" cy="1733333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lang="ja-JP" altLang="en-US" sz="4800" b="1" kern="1200" dirty="0">
                <a:gradFill flip="none" rotWithShape="1">
                  <a:gsLst>
                    <a:gs pos="0">
                      <a:schemeClr val="accent4">
                        <a:lumMod val="50000"/>
                      </a:schemeClr>
                    </a:gs>
                    <a:gs pos="100000">
                      <a:schemeClr val="accent4"/>
                    </a:gs>
                  </a:gsLst>
                  <a:lin ang="16200000" scaled="1"/>
                  <a:tileRect/>
                </a:gradFill>
                <a:effectLst>
                  <a:glow rad="50800">
                    <a:schemeClr val="bg1">
                      <a:alpha val="50000"/>
                    </a:schemeClr>
                  </a:glow>
                  <a:reflection blurRad="6350" stA="34000" dist="508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25733" y="4953000"/>
            <a:ext cx="4753292" cy="3181350"/>
          </a:xfrm>
        </p:spPr>
        <p:txBody>
          <a:bodyPr anchor="ctr">
            <a:normAutofit/>
          </a:bodyPr>
          <a:lstStyle>
            <a:lvl1pPr marL="0" indent="0" algn="ctr">
              <a:buNone/>
              <a:defRPr kumimoji="1" lang="ja-JP" altLang="en-US" sz="2400" kern="1200" dirty="0" smtClean="0">
                <a:solidFill>
                  <a:schemeClr val="accent1">
                    <a:lumMod val="5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4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2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3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5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2"/>
          </a:xfr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kumimoji="1" lang="ja-JP" altLang="en-US" sz="2400" kern="1200" dirty="0" smtClean="0">
                <a:solidFill>
                  <a:schemeClr val="accent1">
                    <a:lumMod val="5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2"/>
          </a:xfrm>
        </p:spPr>
        <p:txBody>
          <a:bodyPr anchor="b">
            <a:normAutofit/>
          </a:bodyPr>
          <a:lstStyle>
            <a:lvl1pPr marL="0" indent="0" algn="l">
              <a:buNone/>
              <a:defRPr kumimoji="1" lang="ja-JP" altLang="en-US" sz="2400" kern="1200" dirty="0" smtClean="0">
                <a:solidFill>
                  <a:schemeClr val="accent1">
                    <a:lumMod val="5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2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3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64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5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タイトル 1"/>
          <p:cNvSpPr>
            <a:spLocks noGrp="1"/>
          </p:cNvSpPr>
          <p:nvPr>
            <p:ph type="title"/>
          </p:nvPr>
        </p:nvSpPr>
        <p:spPr>
          <a:xfrm>
            <a:off x="341784" y="3912884"/>
            <a:ext cx="6172200" cy="1651000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lang="ja-JP" altLang="en-US" sz="4800" b="1" kern="1200" dirty="0">
                <a:gradFill flip="none" rotWithShape="1">
                  <a:gsLst>
                    <a:gs pos="0">
                      <a:schemeClr val="accent4">
                        <a:lumMod val="50000"/>
                      </a:schemeClr>
                    </a:gs>
                    <a:gs pos="100000">
                      <a:schemeClr val="accent4"/>
                    </a:gs>
                  </a:gsLst>
                  <a:lin ang="16200000" scaled="1"/>
                  <a:tileRect/>
                </a:gradFill>
                <a:effectLst>
                  <a:glow rad="50800">
                    <a:schemeClr val="tx2">
                      <a:lumMod val="20000"/>
                      <a:lumOff val="80000"/>
                      <a:alpha val="50000"/>
                    </a:schemeClr>
                  </a:glow>
                  <a:reflection blurRad="6350" stA="34000" dist="508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8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69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0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7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3464141" cy="1438249"/>
          </a:xfrm>
        </p:spPr>
        <p:txBody>
          <a:bodyPr anchor="ctr">
            <a:normAutofit/>
          </a:bodyPr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179359"/>
            <a:ext cx="6172200" cy="6669545"/>
          </a:xfrm>
        </p:spPr>
        <p:txBody>
          <a:bodyPr/>
          <a:lstStyle>
            <a:lvl1pPr>
              <a:defRPr sz="32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8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969060" y="394405"/>
            <a:ext cx="2546040" cy="1438249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9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80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1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3"/>
          </a:xfrm>
        </p:spPr>
        <p:txBody>
          <a:bodyPr anchor="ctr">
            <a:noAutofit/>
          </a:bodyPr>
          <a:lstStyle>
            <a:lvl1pPr algn="ctr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4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5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6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1087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8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png" /><Relationship Id="rId13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75000"/>
          </a:schemeClr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正方形/長方形 6"/>
          <p:cNvSpPr/>
          <p:nvPr/>
        </p:nvSpPr>
        <p:spPr>
          <a:xfrm>
            <a:off x="-10752" y="0"/>
            <a:ext cx="6858000" cy="9906000"/>
          </a:xfrm>
          <a:prstGeom prst="rect">
            <a:avLst/>
          </a:prstGeom>
          <a:blipFill>
            <a:blip r:embed="rId12">
              <a:alphaModFix amt="70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6" name="正方形/長方形 7"/>
          <p:cNvSpPr/>
          <p:nvPr/>
        </p:nvSpPr>
        <p:spPr>
          <a:xfrm>
            <a:off x="-15030" y="861879"/>
            <a:ext cx="6858000" cy="7766196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5000">
                <a:schemeClr val="bg1">
                  <a:alpha val="40000"/>
                </a:schemeClr>
              </a:gs>
              <a:gs pos="75000">
                <a:schemeClr val="bg1">
                  <a:alpha val="4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8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9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9DE7224B-E75F-4E19-AFB1-5EC7E8594E13}" type="datetimeFigureOut">
              <a:rPr lang="ja-JP" altLang="en-US" smtClean="0"/>
              <a:pPr/>
              <a:t>2015/3/4</a:t>
            </a:fld>
            <a:endParaRPr lang="ja-JP" altLang="en-US" dirty="0"/>
          </a:p>
        </p:txBody>
      </p:sp>
      <p:sp>
        <p:nvSpPr>
          <p:cNvPr id="1030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31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5A64193B-3A30-410F-9CD8-6EE712D66964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lang="ja-JP" altLang="en-US" sz="4800" b="1" kern="1200" dirty="0" smtClean="0"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chemeClr val="accent4"/>
              </a:gs>
            </a:gsLst>
            <a:lin ang="16200000" scaled="1"/>
            <a:tileRect/>
          </a:gradFill>
          <a:effectLst>
            <a:glow rad="50800">
              <a:schemeClr val="tx2">
                <a:lumMod val="20000"/>
                <a:lumOff val="80000"/>
                <a:alpha val="5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u"/>
        <a:defRPr kumimoji="1"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u"/>
        <a:defRPr kumimoji="1"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50000"/>
        <a:buFont typeface="Wingdings" panose="05000000000000000000" pitchFamily="2" charset="2"/>
        <a:buChar char="u"/>
        <a:defRPr kumimoji="1"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50000"/>
        <a:buFont typeface="Wingdings" panose="05000000000000000000" pitchFamily="2" charset="2"/>
        <a:buChar char="u"/>
        <a:defRPr kumimoji="1"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066925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6pPr>
      <a:lvl7pPr marL="2333625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7pPr>
      <a:lvl8pPr marL="3200400" indent="-600075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8pPr>
      <a:lvl9pPr marL="3657600" indent="-790575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slideLayout" Target="../slideLayouts/slideLayout2.xml" /><Relationship Id="rId5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四角形 81"/>
          <p:cNvSpPr>
            <a:spLocks noGrp="1"/>
          </p:cNvSpPr>
          <p:nvPr>
            <p:ph idx="1"/>
          </p:nvPr>
        </p:nvSpPr>
        <p:spPr>
          <a:xfrm>
            <a:off x="334287" y="1137000"/>
            <a:ext cx="6172200" cy="929489"/>
          </a:xfrm>
          <a:prstGeom prst="rect">
            <a:avLst/>
          </a:prstGeom>
        </p:spPr>
        <p:txBody>
          <a:bodyPr>
            <a:normAutofit/>
          </a:bodyPr>
          <a:p>
            <a:pPr marL="0" indent="0" algn="l">
              <a:buNone/>
            </a:pPr>
            <a:r>
              <a:rPr lang="ja-JP" altLang="en-US" sz="1600">
                <a:latin typeface="ＭＳ Ｐゴシック"/>
                <a:ea typeface="ＭＳ Ｐゴシック"/>
              </a:rPr>
              <a:t>　高齢者を対象とする特殊詐欺被害が多発していることから、被害の未然防止を図るため、６５歳以上の高齢者が</a:t>
            </a:r>
            <a:r>
              <a:rPr lang="ja-JP" altLang="en-US" sz="1600">
                <a:latin typeface="ＭＳ Ｐゴシック"/>
                <a:ea typeface="ＭＳ Ｐゴシック"/>
              </a:rPr>
              <a:t>「特殊詐欺対策電話機等」</a:t>
            </a:r>
            <a:r>
              <a:rPr lang="ja-JP" altLang="en-US" sz="1600">
                <a:latin typeface="ＭＳ Ｐゴシック"/>
                <a:ea typeface="ＭＳ Ｐゴシック"/>
              </a:rPr>
              <a:t>を購入する場合に、その費用の一部を助成します。</a:t>
            </a:r>
            <a:r>
              <a:rPr lang="ja-JP" altLang="en-US" sz="1600">
                <a:latin typeface="ＭＳ Ｐゴシック"/>
                <a:ea typeface="ＭＳ Ｐゴシック"/>
              </a:rPr>
              <a:t> </a:t>
            </a:r>
            <a:endParaRPr sz="1600">
              <a:latin typeface="ＭＳ Ｐゴシック"/>
              <a:ea typeface="ＭＳ Ｐゴシック"/>
            </a:endParaRPr>
          </a:p>
          <a:p>
            <a:endParaRPr kumimoji="1" lang="ja-JP" altLang="en-US" sz="1600">
              <a:latin typeface="ＭＳ Ｐゴシック"/>
              <a:ea typeface="ＭＳ Ｐゴシック"/>
            </a:endParaRPr>
          </a:p>
        </p:txBody>
      </p:sp>
      <p:pic>
        <p:nvPicPr>
          <p:cNvPr id="1110" name="オブジェクト 8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0735" y="0"/>
            <a:ext cx="1219405" cy="1219405"/>
          </a:xfrm>
          <a:prstGeom prst="rect">
            <a:avLst/>
          </a:prstGeom>
        </p:spPr>
      </p:pic>
      <p:sp>
        <p:nvSpPr>
          <p:cNvPr id="1111" name="テキスト 86"/>
          <p:cNvSpPr txBox="1"/>
          <p:nvPr/>
        </p:nvSpPr>
        <p:spPr>
          <a:xfrm>
            <a:off x="189992" y="2001000"/>
            <a:ext cx="6379491" cy="522327"/>
          </a:xfrm>
          <a:prstGeom prst="rect">
            <a:avLst/>
          </a:prstGeom>
          <a:solidFill>
            <a:srgbClr val="D4F3B5"/>
          </a:solidFill>
          <a:ln>
            <a:solidFill>
              <a:srgbClr val="6079AC"/>
            </a:solidFill>
          </a:ln>
        </p:spPr>
        <p:txBody>
          <a:bodyPr wrap="square">
            <a:spAutoFit/>
          </a:bodyPr>
          <a:p>
            <a:pPr algn="l"/>
            <a:r>
              <a:rPr lang="ja-JP" altLang="en-US" sz="1400">
                <a:latin typeface="ＭＳ Ｐゴシック"/>
                <a:ea typeface="ＭＳ Ｐゴシック"/>
              </a:rPr>
              <a:t>○対象となる方　</a:t>
            </a:r>
            <a:r>
              <a:rPr lang="ja-JP" altLang="en-US" sz="1400">
                <a:latin typeface="ＭＳ Ｐゴシック"/>
                <a:ea typeface="ＭＳ Ｐゴシック"/>
              </a:rPr>
              <a:t>※</a:t>
            </a:r>
            <a:r>
              <a:rPr lang="ja-JP" altLang="en-US" sz="1400"/>
              <a:t>申請は</a:t>
            </a:r>
            <a:r>
              <a:rPr lang="ja-JP" altLang="en-US" sz="1400" b="1" u="sng"/>
              <a:t>１世帯につき１回限り</a:t>
            </a:r>
            <a:r>
              <a:rPr lang="ja-JP" altLang="en-US" sz="1400"/>
              <a:t>です</a:t>
            </a:r>
            <a:r>
              <a:rPr lang="ja-JP" altLang="en-US" sz="1400"/>
              <a:t> </a:t>
            </a:r>
            <a:endParaRPr sz="1400">
              <a:latin typeface="ＭＳ Ｐゴシック"/>
              <a:ea typeface="ＭＳ Ｐゴシック"/>
            </a:endParaRPr>
          </a:p>
          <a:p>
            <a:pPr algn="l"/>
            <a:r>
              <a:rPr lang="ja-JP" altLang="en-US" sz="1400">
                <a:latin typeface="ＭＳ Ｐゴシック"/>
                <a:ea typeface="ＭＳ Ｐゴシック"/>
              </a:rPr>
              <a:t>　　・市内に在住　　　</a:t>
            </a:r>
            <a:r>
              <a:rPr lang="ja-JP" altLang="en-US" sz="1400">
                <a:latin typeface="ＭＳ Ｐゴシック"/>
                <a:ea typeface="ＭＳ Ｐゴシック"/>
              </a:rPr>
              <a:t>・</a:t>
            </a:r>
            <a:r>
              <a:rPr lang="ja-JP" altLang="en-US" sz="1400">
                <a:latin typeface="ＭＳ Ｐゴシック"/>
                <a:ea typeface="ＭＳ Ｐゴシック"/>
              </a:rPr>
              <a:t>令和６年度</a:t>
            </a:r>
            <a:r>
              <a:rPr lang="ja-JP" altLang="en-US" sz="1400">
                <a:latin typeface="ＭＳ Ｐゴシック"/>
                <a:ea typeface="ＭＳ Ｐゴシック"/>
              </a:rPr>
              <a:t>中に満６５歳以上と</a:t>
            </a:r>
            <a:r>
              <a:rPr lang="ja-JP" altLang="en-US" sz="1400">
                <a:latin typeface="ＭＳ Ｐゴシック"/>
                <a:ea typeface="ＭＳ Ｐゴシック"/>
              </a:rPr>
              <a:t>なる方</a:t>
            </a:r>
            <a:endParaRPr lang="ja-JP" altLang="en-US" sz="1400">
              <a:latin typeface="ＭＳ Ｐゴシック"/>
              <a:ea typeface="ＭＳ Ｐゴシック"/>
            </a:endParaRPr>
          </a:p>
        </p:txBody>
      </p:sp>
      <p:sp>
        <p:nvSpPr>
          <p:cNvPr id="1112" name="テキスト 87"/>
          <p:cNvSpPr txBox="1"/>
          <p:nvPr/>
        </p:nvSpPr>
        <p:spPr>
          <a:xfrm>
            <a:off x="187131" y="3945000"/>
            <a:ext cx="6387390" cy="2245876"/>
          </a:xfrm>
          <a:prstGeom prst="rect">
            <a:avLst/>
          </a:prstGeom>
          <a:solidFill>
            <a:srgbClr val="D4F3B5"/>
          </a:solidFill>
          <a:ln>
            <a:solidFill>
              <a:srgbClr val="6079AC"/>
            </a:solidFill>
          </a:ln>
        </p:spPr>
        <p:txBody>
          <a:bodyPr wrap="square">
            <a:spAutoFit/>
          </a:bodyPr>
          <a:p>
            <a:pPr algn="l"/>
            <a:r>
              <a:rPr lang="ja-JP" altLang="en-US" sz="1400">
                <a:latin typeface="ＭＳ Ｐゴシック"/>
                <a:ea typeface="ＭＳ Ｐゴシック"/>
              </a:rPr>
              <a:t>○補助対象機器（次のいずれかの装置）</a:t>
            </a:r>
            <a:r>
              <a:rPr lang="ja-JP" altLang="en-US" sz="1400">
                <a:latin typeface="ＭＳ Ｐゴシック"/>
                <a:ea typeface="ＭＳ Ｐゴシック"/>
              </a:rPr>
              <a:t> </a:t>
            </a:r>
            <a:endParaRPr sz="1400">
              <a:latin typeface="ＭＳ Ｐゴシック"/>
              <a:ea typeface="ＭＳ Ｐゴシック"/>
            </a:endParaRPr>
          </a:p>
          <a:p>
            <a:r>
              <a:rPr lang="ja-JP" altLang="en-US" sz="1400">
                <a:latin typeface="ＭＳ Ｐゴシック"/>
                <a:ea typeface="ＭＳ Ｐゴシック"/>
              </a:rPr>
              <a:t>　・通話録音装置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固定電話に取付け、</a:t>
            </a:r>
            <a:r>
              <a:rPr lang="ja-JP" altLang="en-US" sz="1400">
                <a:latin typeface="ＭＳ Ｐゴシック"/>
                <a:ea typeface="ＭＳ Ｐゴシック"/>
              </a:rPr>
              <a:t>通</a:t>
            </a:r>
            <a:r>
              <a:rPr lang="ja-JP" altLang="en-US" sz="1400">
                <a:latin typeface="ＭＳ Ｐゴシック"/>
                <a:ea typeface="ＭＳ Ｐゴシック"/>
              </a:rPr>
              <a:t>話内容を録音する機器で、電話着信</a:t>
            </a:r>
            <a:r>
              <a:rPr lang="ja-JP" altLang="en-US" sz="1400">
                <a:latin typeface="ＭＳ Ｐゴシック"/>
                <a:ea typeface="ＭＳ Ｐゴシック"/>
              </a:rPr>
              <a:t>時</a:t>
            </a:r>
            <a:r>
              <a:rPr lang="ja-JP" altLang="en-US" sz="1400">
                <a:latin typeface="ＭＳ Ｐゴシック"/>
                <a:ea typeface="ＭＳ Ｐゴシック"/>
              </a:rPr>
              <a:t>に通話内容を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録音することを自動で</a:t>
            </a:r>
            <a:r>
              <a:rPr lang="ja-JP" altLang="en-US" sz="1400">
                <a:latin typeface="ＭＳ Ｐゴシック"/>
                <a:ea typeface="ＭＳ Ｐゴシック"/>
              </a:rPr>
              <a:t>相</a:t>
            </a:r>
            <a:r>
              <a:rPr lang="ja-JP" altLang="en-US" sz="1400">
                <a:latin typeface="ＭＳ Ｐゴシック"/>
                <a:ea typeface="ＭＳ Ｐゴシック"/>
              </a:rPr>
              <a:t>手に伝える機能を有する機器</a:t>
            </a:r>
            <a:r>
              <a:rPr lang="ja-JP" altLang="en-US" sz="1400">
                <a:latin typeface="ＭＳ Ｐゴシック"/>
                <a:ea typeface="ＭＳ Ｐゴシック"/>
              </a:rPr>
              <a:t> 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r>
              <a:rPr lang="ja-JP" altLang="en-US" sz="1400">
                <a:latin typeface="ＭＳ Ｐゴシック"/>
                <a:ea typeface="ＭＳ Ｐゴシック"/>
              </a:rPr>
              <a:t>　・着信拒否装置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固定電話に取付け、管理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サーバーに登録された迷惑電話</a:t>
            </a:r>
            <a:r>
              <a:rPr lang="ja-JP" altLang="en-US" sz="1400">
                <a:latin typeface="ＭＳ Ｐゴシック"/>
                <a:ea typeface="ＭＳ Ｐゴシック"/>
              </a:rPr>
              <a:t>を</a:t>
            </a:r>
            <a:r>
              <a:rPr lang="ja-JP" altLang="en-US" sz="1400">
                <a:latin typeface="ＭＳ Ｐゴシック"/>
                <a:ea typeface="ＭＳ Ｐゴシック"/>
              </a:rPr>
              <a:t>発信</a:t>
            </a:r>
            <a:r>
              <a:rPr lang="ja-JP" altLang="en-US" sz="1400">
                <a:latin typeface="ＭＳ Ｐゴシック"/>
                <a:ea typeface="ＭＳ Ｐゴシック"/>
              </a:rPr>
              <a:t>する電話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番号からの着信を自動で判別</a:t>
            </a:r>
            <a:r>
              <a:rPr lang="ja-JP" altLang="en-US" sz="1400">
                <a:latin typeface="ＭＳ Ｐゴシック"/>
                <a:ea typeface="ＭＳ Ｐゴシック"/>
              </a:rPr>
              <a:t>し、着信を拒否又は通知する</a:t>
            </a:r>
            <a:r>
              <a:rPr lang="ja-JP" altLang="en-US" sz="1400">
                <a:latin typeface="ＭＳ Ｐゴシック"/>
                <a:ea typeface="ＭＳ Ｐゴシック"/>
              </a:rPr>
              <a:t>機</a:t>
            </a:r>
            <a:r>
              <a:rPr lang="ja-JP" altLang="en-US" sz="1400">
                <a:latin typeface="ＭＳ Ｐゴシック"/>
                <a:ea typeface="ＭＳ Ｐゴシック"/>
              </a:rPr>
              <a:t>能を有</a:t>
            </a:r>
            <a:r>
              <a:rPr lang="ja-JP" altLang="en-US" sz="1400">
                <a:latin typeface="ＭＳ Ｐゴシック"/>
                <a:ea typeface="ＭＳ Ｐゴシック"/>
              </a:rPr>
              <a:t>する機器</a:t>
            </a:r>
            <a:r>
              <a:rPr lang="ja-JP" altLang="en-US" sz="1400">
                <a:latin typeface="ＭＳ Ｐゴシック"/>
                <a:ea typeface="ＭＳ Ｐゴシック"/>
              </a:rPr>
              <a:t> 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r>
              <a:rPr lang="ja-JP" altLang="en-US" sz="1400">
                <a:latin typeface="ＭＳ Ｐゴシック"/>
                <a:ea typeface="ＭＳ Ｐゴシック"/>
              </a:rPr>
              <a:t>　・通話録音装置の機能又は着信拒否装</a:t>
            </a:r>
            <a:r>
              <a:rPr lang="ja-JP" altLang="en-US" sz="1400">
                <a:latin typeface="ＭＳ Ｐゴシック"/>
                <a:ea typeface="ＭＳ Ｐゴシック"/>
              </a:rPr>
              <a:t>置の機能を内蔵する固定電話機</a:t>
            </a:r>
            <a:r>
              <a:rPr lang="ja-JP" altLang="en-US" sz="1400">
                <a:latin typeface="ＭＳ Ｐゴシック"/>
                <a:ea typeface="ＭＳ Ｐゴシック"/>
              </a:rPr>
              <a:t> 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pPr algn="l"/>
            <a:r>
              <a:rPr lang="ja-JP" altLang="en-US" sz="1400" b="1">
                <a:latin typeface="ＭＳ Ｐゴシック"/>
                <a:ea typeface="ＭＳ Ｐゴシック"/>
              </a:rPr>
              <a:t>※優良防犯電話推奨品にスマートフォン及び携帯電話（ガラケー）が含まれますが、これらの機器は対象外となりますのでご注意ください。</a:t>
            </a:r>
            <a:r>
              <a:rPr lang="ja-JP" altLang="en-US" sz="1400">
                <a:latin typeface="ＭＳ Ｐゴシック"/>
                <a:ea typeface="ＭＳ Ｐゴシック"/>
              </a:rPr>
              <a:t> </a:t>
            </a:r>
            <a:r>
              <a:rPr lang="ja-JP" altLang="en-US" sz="1400">
                <a:latin typeface="ＭＳ Ｐゴシック"/>
                <a:ea typeface="ＭＳ Ｐゴシック"/>
              </a:rPr>
              <a:t>	</a:t>
            </a:r>
            <a:endParaRPr lang="ja-JP" altLang="en-US" sz="1400">
              <a:latin typeface="ＭＳ Ｐゴシック"/>
              <a:ea typeface="ＭＳ Ｐゴシック"/>
            </a:endParaRPr>
          </a:p>
        </p:txBody>
      </p:sp>
      <p:sp>
        <p:nvSpPr>
          <p:cNvPr id="1113" name="テキスト 88"/>
          <p:cNvSpPr txBox="1"/>
          <p:nvPr/>
        </p:nvSpPr>
        <p:spPr>
          <a:xfrm>
            <a:off x="190288" y="3369000"/>
            <a:ext cx="6378491" cy="522327"/>
          </a:xfrm>
          <a:prstGeom prst="rect">
            <a:avLst/>
          </a:prstGeom>
          <a:solidFill>
            <a:srgbClr val="D4F3B5"/>
          </a:solidFill>
          <a:ln>
            <a:solidFill>
              <a:srgbClr val="6079AC"/>
            </a:solidFill>
          </a:ln>
        </p:spPr>
        <p:txBody>
          <a:bodyPr wrap="square">
            <a:spAutoFit/>
          </a:bodyPr>
          <a:p>
            <a:pPr algn="l"/>
            <a:r>
              <a:rPr lang="ja-JP" altLang="en-US" sz="1400" b="0">
                <a:latin typeface="ＭＳ Ｐゴシック"/>
                <a:ea typeface="ＭＳ Ｐゴシック"/>
              </a:rPr>
              <a:t>○補助金の限度額</a:t>
            </a:r>
            <a:r>
              <a:rPr lang="ja-JP" altLang="en-US" sz="1400" b="0">
                <a:latin typeface="ＭＳ Ｐゴシック"/>
                <a:ea typeface="ＭＳ Ｐゴシック"/>
              </a:rPr>
              <a:t>（1世帯で1回限り）</a:t>
            </a:r>
            <a:r>
              <a:rPr lang="ja-JP" altLang="en-US" sz="1400" b="0">
                <a:latin typeface="ＭＳ Ｐゴシック"/>
                <a:ea typeface="ＭＳ Ｐゴシック"/>
              </a:rPr>
              <a:t> </a:t>
            </a:r>
            <a:endParaRPr sz="1400" b="0">
              <a:latin typeface="ＭＳ Ｐゴシック"/>
              <a:ea typeface="ＭＳ Ｐゴシック"/>
            </a:endParaRPr>
          </a:p>
          <a:p>
            <a:r>
              <a:rPr lang="ja-JP" altLang="en-US" sz="1400" b="0">
                <a:latin typeface="ＭＳ Ｐゴシック"/>
                <a:ea typeface="ＭＳ Ｐゴシック"/>
              </a:rPr>
              <a:t>　購入費用の</a:t>
            </a:r>
            <a:r>
              <a:rPr lang="ja-JP" altLang="en-US" sz="1400" b="0">
                <a:latin typeface="ＭＳ Ｐゴシック"/>
                <a:ea typeface="ＭＳ Ｐゴシック"/>
              </a:rPr>
              <a:t>2分の1</a:t>
            </a:r>
            <a:r>
              <a:rPr lang="ja-JP" altLang="en-US" sz="1400" b="0">
                <a:latin typeface="ＭＳ Ｐゴシック"/>
                <a:ea typeface="ＭＳ Ｐゴシック"/>
              </a:rPr>
              <a:t>で、</a:t>
            </a:r>
            <a:r>
              <a:rPr lang="ja-JP" altLang="en-US" sz="1400" b="0">
                <a:latin typeface="ＭＳ Ｐゴシック"/>
                <a:ea typeface="ＭＳ Ｐゴシック"/>
              </a:rPr>
              <a:t>上限５，０００円</a:t>
            </a:r>
            <a:r>
              <a:rPr lang="ja-JP" altLang="en-US" sz="1400" b="0">
                <a:latin typeface="ＭＳ Ｐゴシック"/>
                <a:ea typeface="ＭＳ Ｐゴシック"/>
              </a:rPr>
              <a:t>まで（100円未満の端数切り捨て）</a:t>
            </a:r>
            <a:r>
              <a:rPr lang="ja-JP" altLang="en-US" sz="1400" b="0">
                <a:latin typeface="ＭＳ Ｐゴシック"/>
                <a:ea typeface="ＭＳ Ｐゴシック"/>
              </a:rPr>
              <a:t> </a:t>
            </a:r>
            <a:endParaRPr lang="ja-JP" altLang="en-US" sz="1400" b="0">
              <a:latin typeface="ＭＳ Ｐゴシック"/>
              <a:ea typeface="ＭＳ Ｐゴシック"/>
            </a:endParaRPr>
          </a:p>
        </p:txBody>
      </p:sp>
      <p:sp>
        <p:nvSpPr>
          <p:cNvPr id="1114" name="テキスト 89"/>
          <p:cNvSpPr txBox="1"/>
          <p:nvPr/>
        </p:nvSpPr>
        <p:spPr>
          <a:xfrm>
            <a:off x="193320" y="2577000"/>
            <a:ext cx="6373597" cy="737771"/>
          </a:xfrm>
          <a:prstGeom prst="rect">
            <a:avLst/>
          </a:prstGeom>
          <a:solidFill>
            <a:srgbClr val="D4F3B5"/>
          </a:solidFill>
          <a:ln>
            <a:solidFill>
              <a:srgbClr val="6079AC"/>
            </a:solidFill>
          </a:ln>
        </p:spPr>
        <p:txBody>
          <a:bodyPr wrap="square">
            <a:spAutoFit/>
          </a:bodyPr>
          <a:p>
            <a:pPr algn="l"/>
            <a:r>
              <a:rPr lang="ja-JP" altLang="en-US" sz="1400">
                <a:latin typeface="ＭＳ Ｐゴシック"/>
                <a:ea typeface="ＭＳ Ｐゴシック"/>
              </a:rPr>
              <a:t>○補助対象期間　　</a:t>
            </a:r>
            <a:endParaRPr sz="1400">
              <a:latin typeface="ＭＳ Ｐゴシック"/>
              <a:ea typeface="ＭＳ Ｐゴシック"/>
            </a:endParaRPr>
          </a:p>
          <a:p>
            <a:pPr algn="l"/>
            <a:r>
              <a:rPr lang="ja-JP" altLang="en-US" sz="1400" b="1" u="none">
                <a:latin typeface="ＭＳ Ｐゴシック"/>
                <a:ea typeface="ＭＳ Ｐゴシック"/>
              </a:rPr>
              <a:t>　</a:t>
            </a:r>
            <a:r>
              <a:rPr lang="ja-JP" altLang="en-US" sz="1400" b="1" u="sng">
                <a:latin typeface="ＭＳ Ｐゴシック"/>
                <a:ea typeface="ＭＳ Ｐゴシック"/>
              </a:rPr>
              <a:t>令和６年４月１日（月）から令和７年３月３１日（月）</a:t>
            </a:r>
            <a:r>
              <a:rPr lang="ja-JP" altLang="en-US" sz="1400">
                <a:latin typeface="ＭＳ Ｐゴシック"/>
                <a:ea typeface="ＭＳ Ｐゴシック"/>
              </a:rPr>
              <a:t>までに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pPr algn="l"/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　　　</a:t>
            </a:r>
            <a:r>
              <a:rPr lang="ja-JP" altLang="en-US" sz="1400">
                <a:latin typeface="ＭＳ Ｐゴシック"/>
                <a:ea typeface="ＭＳ Ｐゴシック"/>
              </a:rPr>
              <a:t>装置の購入を完了したもの</a:t>
            </a:r>
            <a:r>
              <a:rPr lang="ja-JP" altLang="en-US" sz="1400">
                <a:latin typeface="ＭＳ Ｐゴシック"/>
                <a:ea typeface="ＭＳ Ｐゴシック"/>
              </a:rPr>
              <a:t> </a:t>
            </a:r>
            <a:endParaRPr lang="ja-JP" altLang="en-US" sz="1400">
              <a:latin typeface="ＭＳ Ｐゴシック"/>
              <a:ea typeface="ＭＳ Ｐゴシック"/>
            </a:endParaRPr>
          </a:p>
        </p:txBody>
      </p:sp>
      <p:sp>
        <p:nvSpPr>
          <p:cNvPr id="1115" name="四角形 2954"/>
          <p:cNvSpPr>
            <a:spLocks noGrp="1"/>
          </p:cNvSpPr>
          <p:nvPr>
            <p:ph type="title" idx="0"/>
          </p:nvPr>
        </p:nvSpPr>
        <p:spPr>
          <a:xfrm>
            <a:off x="401268" y="-231000"/>
            <a:ext cx="6172200" cy="1449746"/>
          </a:xfrm>
          <a:prstGeom prst="rect">
            <a:avLst/>
          </a:prstGeom>
        </p:spPr>
        <p:txBody>
          <a:bodyPr>
            <a:normAutofit/>
          </a:bodyPr>
          <a:p>
            <a:pPr algn="l"/>
            <a:r>
              <a:rPr lang="ja-JP" altLang="en-US" sz="2400" b="1">
                <a:latin typeface="ＭＳ Ｐゴシック"/>
                <a:ea typeface="ＭＳ Ｐゴシック"/>
              </a:rPr>
              <a:t>令和６年度</a:t>
            </a:r>
            <a:r>
              <a:rPr lang="ja-JP" altLang="en-US" sz="2400">
                <a:latin typeface="ＭＳ Ｐゴシック"/>
                <a:ea typeface="ＭＳ Ｐゴシック"/>
              </a:rPr>
              <a:t> </a:t>
            </a:r>
            <a:endParaRPr sz="2400">
              <a:latin typeface="ＭＳ Ｐゴシック"/>
              <a:ea typeface="ＭＳ Ｐゴシック"/>
            </a:endParaRPr>
          </a:p>
          <a:p>
            <a:pPr algn="l"/>
            <a:r>
              <a:rPr lang="ja-JP" altLang="en-US" sz="2400">
                <a:latin typeface="ＭＳ Ｐゴシック"/>
                <a:ea typeface="ＭＳ Ｐゴシック"/>
              </a:rPr>
              <a:t>　　特殊詐欺対策電話機等</a:t>
            </a:r>
            <a:endParaRPr sz="2400">
              <a:latin typeface="ＭＳ Ｐゴシック"/>
              <a:ea typeface="ＭＳ Ｐゴシック"/>
            </a:endParaRPr>
          </a:p>
          <a:p>
            <a:pPr algn="l"/>
            <a:r>
              <a:rPr lang="ja-JP" altLang="en-US" sz="2400">
                <a:latin typeface="ＭＳ Ｐゴシック"/>
                <a:ea typeface="ＭＳ Ｐゴシック"/>
              </a:rPr>
              <a:t>　</a:t>
            </a:r>
            <a:r>
              <a:rPr lang="ja-JP" altLang="en-US" sz="2400">
                <a:latin typeface="ＭＳ Ｐゴシック"/>
                <a:ea typeface="ＭＳ Ｐゴシック"/>
              </a:rPr>
              <a:t>　</a:t>
            </a:r>
            <a:r>
              <a:rPr lang="ja-JP" altLang="en-US" sz="2400">
                <a:latin typeface="ＭＳ Ｐゴシック"/>
                <a:ea typeface="ＭＳ Ｐゴシック"/>
              </a:rPr>
              <a:t>　</a:t>
            </a:r>
            <a:r>
              <a:rPr lang="ja-JP" altLang="en-US" sz="2400">
                <a:latin typeface="ＭＳ Ｐゴシック"/>
                <a:ea typeface="ＭＳ Ｐゴシック"/>
              </a:rPr>
              <a:t>　</a:t>
            </a:r>
            <a:r>
              <a:rPr lang="ja-JP" altLang="en-US" sz="2400">
                <a:latin typeface="ＭＳ Ｐゴシック"/>
                <a:ea typeface="ＭＳ Ｐゴシック"/>
              </a:rPr>
              <a:t>　　　</a:t>
            </a:r>
            <a:r>
              <a:rPr lang="ja-JP" altLang="en-US" sz="2400">
                <a:latin typeface="ＭＳ Ｐゴシック"/>
                <a:ea typeface="ＭＳ Ｐゴシック"/>
              </a:rPr>
              <a:t>購入費補助金</a:t>
            </a:r>
            <a:r>
              <a:rPr lang="ja-JP" altLang="en-US" sz="2400">
                <a:latin typeface="ＭＳ Ｐゴシック"/>
                <a:ea typeface="ＭＳ Ｐゴシック"/>
              </a:rPr>
              <a:t>について</a:t>
            </a:r>
            <a:endParaRPr kumimoji="1" lang="ja-JP" altLang="en-US" sz="2400">
              <a:latin typeface="ＭＳ Ｐゴシック"/>
              <a:ea typeface="ＭＳ Ｐゴシック"/>
            </a:endParaRPr>
          </a:p>
        </p:txBody>
      </p:sp>
      <p:grpSp>
        <p:nvGrpSpPr>
          <p:cNvPr id="1116" name="グループ 13"/>
          <p:cNvGrpSpPr/>
          <p:nvPr/>
        </p:nvGrpSpPr>
        <p:grpSpPr>
          <a:xfrm>
            <a:off x="188575" y="6245653"/>
            <a:ext cx="6382808" cy="799327"/>
            <a:chOff x="399571" y="6591533"/>
            <a:chExt cx="6272010" cy="799327"/>
          </a:xfrm>
        </p:grpSpPr>
        <p:sp>
          <p:nvSpPr>
            <p:cNvPr id="1117" name="テキスト 2955"/>
            <p:cNvSpPr txBox="1"/>
            <p:nvPr/>
          </p:nvSpPr>
          <p:spPr>
            <a:xfrm>
              <a:off x="399571" y="6591533"/>
              <a:ext cx="6272010" cy="799326"/>
            </a:xfrm>
            <a:prstGeom prst="rect">
              <a:avLst/>
            </a:prstGeom>
            <a:solidFill>
              <a:srgbClr val="D4F3B5"/>
            </a:solidFill>
            <a:ln>
              <a:solidFill>
                <a:srgbClr val="6079AC"/>
              </a:solidFill>
            </a:ln>
          </p:spPr>
          <p:txBody>
            <a:bodyPr wrap="square">
              <a:spAutoFit/>
            </a:bodyPr>
            <a:p>
              <a:pPr algn="l"/>
              <a:r>
                <a:rPr lang="ja-JP" altLang="en-US" sz="1400">
                  <a:latin typeface="ＭＳ Ｐゴシック"/>
                  <a:ea typeface="ＭＳ Ｐゴシック"/>
                </a:rPr>
                <a:t>購入予定のものが補助の機器であるか不明な場合は、</a:t>
              </a:r>
              <a:r>
                <a:rPr lang="ja-JP" altLang="en-US" sz="1400">
                  <a:latin typeface="ＭＳ Ｐゴシック"/>
                  <a:ea typeface="ＭＳ Ｐゴシック"/>
                </a:rPr>
                <a:t>事前にご相談ください。</a:t>
              </a:r>
              <a:r>
                <a:rPr lang="ja-JP" altLang="en-US" sz="1400">
                  <a:latin typeface="ＭＳ Ｐゴシック"/>
                  <a:ea typeface="ＭＳ Ｐゴシック"/>
                </a:rPr>
                <a:t> </a:t>
              </a:r>
              <a:endParaRPr lang="ja-JP" altLang="en-US" sz="1400">
                <a:latin typeface="ＭＳ Ｐゴシック"/>
                <a:ea typeface="ＭＳ Ｐゴシック"/>
              </a:endParaRPr>
            </a:p>
            <a:p>
              <a:r>
                <a:rPr lang="ja-JP" altLang="en-US" sz="1400">
                  <a:latin typeface="ＭＳ Ｐゴシック"/>
                  <a:ea typeface="ＭＳ Ｐゴシック"/>
                </a:rPr>
                <a:t>（公財）全国防犯協会連合会の</a:t>
              </a:r>
              <a:r>
                <a:rPr lang="ja-JP" altLang="en-US" sz="1400">
                  <a:latin typeface="ＭＳ Ｐゴシック"/>
                  <a:ea typeface="ＭＳ Ｐゴシック"/>
                </a:rPr>
                <a:t>優良防犯電話推奨品をご参考ください。</a:t>
              </a:r>
              <a:endParaRPr lang="ja-JP" altLang="en-US" sz="1400">
                <a:latin typeface="ＭＳ Ｐゴシック"/>
                <a:ea typeface="ＭＳ Ｐゴシック"/>
              </a:endParaRPr>
            </a:p>
            <a:p>
              <a:pPr algn="l"/>
              <a:r>
                <a:rPr lang="ja-JP" altLang="en-US" sz="1400" b="0">
                  <a:latin typeface="ＭＳ Ｐゴシック"/>
                  <a:ea typeface="ＭＳ Ｐゴシック"/>
                </a:rPr>
                <a:t> </a:t>
              </a:r>
              <a:r>
                <a:rPr lang="ja-JP" altLang="en-US" b="0" u="sng"/>
                <a:t>http://www.bohan.or.jp/suishou/denwa.html</a:t>
              </a:r>
              <a:r>
                <a:rPr lang="ja-JP" altLang="en-US"/>
                <a:t> </a:t>
              </a:r>
              <a:endParaRPr lang="ja-JP" altLang="en-US" sz="1400">
                <a:latin typeface="ＭＳ Ｐゴシック"/>
                <a:ea typeface="ＭＳ Ｐゴシック"/>
              </a:endParaRPr>
            </a:p>
          </p:txBody>
        </p:sp>
        <p:pic>
          <p:nvPicPr>
            <p:cNvPr id="1118" name="図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33426" y="6881284"/>
              <a:ext cx="509576" cy="509576"/>
            </a:xfrm>
            <a:prstGeom prst="rect">
              <a:avLst/>
            </a:prstGeom>
            <a:solidFill>
              <a:srgbClr val="D4F3B5"/>
            </a:solidFill>
          </p:spPr>
        </p:pic>
      </p:grpSp>
      <p:grpSp>
        <p:nvGrpSpPr>
          <p:cNvPr id="1119" name="グループ 16"/>
          <p:cNvGrpSpPr/>
          <p:nvPr/>
        </p:nvGrpSpPr>
        <p:grpSpPr>
          <a:xfrm>
            <a:off x="187354" y="7113000"/>
            <a:ext cx="6382808" cy="1814989"/>
            <a:chOff x="399571" y="6450880"/>
            <a:chExt cx="6272010" cy="1814989"/>
          </a:xfrm>
        </p:grpSpPr>
        <p:sp>
          <p:nvSpPr>
            <p:cNvPr id="1120" name="テキスト 2955"/>
            <p:cNvSpPr txBox="1"/>
            <p:nvPr/>
          </p:nvSpPr>
          <p:spPr>
            <a:xfrm>
              <a:off x="399571" y="6450880"/>
              <a:ext cx="6272010" cy="1814989"/>
            </a:xfrm>
            <a:prstGeom prst="rect">
              <a:avLst/>
            </a:prstGeom>
            <a:solidFill>
              <a:srgbClr val="D4F3B5"/>
            </a:solidFill>
            <a:ln>
              <a:solidFill>
                <a:srgbClr val="6079AC"/>
              </a:solidFill>
            </a:ln>
          </p:spPr>
          <p:txBody>
            <a:bodyPr wrap="square">
              <a:spAutoFit/>
            </a:bodyPr>
            <a:p>
              <a:pPr algn="l"/>
              <a:r>
                <a:rPr lang="ja-JP" altLang="en-US" sz="1400" b="1">
                  <a:latin typeface="ＭＳ Ｐゴシック"/>
                  <a:ea typeface="ＭＳ Ｐゴシック"/>
                  <a:cs typeface="+mn-lt"/>
                </a:rPr>
                <a:t>《申請書及び必要書類》</a:t>
              </a:r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（</a:t>
              </a:r>
              <a:r>
                <a:rPr lang="ja-JP" altLang="en-US" sz="1400" u="sng">
                  <a:latin typeface="ＭＳ Ｐゴシック"/>
                  <a:ea typeface="ＭＳ Ｐゴシック"/>
                  <a:cs typeface="+mn-lt"/>
                </a:rPr>
                <a:t>①、⑤</a:t>
              </a:r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は安心安全課窓口、市ホームページで取得）</a:t>
              </a:r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 </a:t>
              </a:r>
              <a:endParaRPr sz="1400">
                <a:latin typeface="ＭＳ Ｐゴシック"/>
                <a:ea typeface="ＭＳ Ｐゴシック"/>
                <a:cs typeface="+mn-lt"/>
              </a:endParaRPr>
            </a:p>
            <a:p>
              <a:r>
                <a:rPr lang="ja-JP" altLang="en-US" sz="1400" u="sng">
                  <a:latin typeface="ＭＳ Ｐゴシック"/>
                  <a:ea typeface="ＭＳ Ｐゴシック"/>
                  <a:cs typeface="+mn-lt"/>
                </a:rPr>
                <a:t>①交付申請書兼実績報告書</a:t>
              </a:r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 </a:t>
              </a:r>
              <a:endParaRPr sz="1400">
                <a:latin typeface="ＭＳ Ｐゴシック"/>
                <a:ea typeface="ＭＳ Ｐゴシック"/>
                <a:cs typeface="+mn-lt"/>
              </a:endParaRPr>
            </a:p>
            <a:p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②領収書等の写し</a:t>
              </a:r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 </a:t>
              </a:r>
              <a:endParaRPr sz="1400">
                <a:latin typeface="ＭＳ Ｐゴシック"/>
                <a:ea typeface="ＭＳ Ｐゴシック"/>
                <a:cs typeface="+mn-lt"/>
              </a:endParaRPr>
            </a:p>
            <a:p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③設置費等を含む場合、内訳がわかる明細書（該当者のみ）</a:t>
              </a:r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 </a:t>
              </a:r>
              <a:endParaRPr sz="1400">
                <a:latin typeface="ＭＳ Ｐゴシック"/>
                <a:ea typeface="ＭＳ Ｐゴシック"/>
                <a:cs typeface="+mn-lt"/>
              </a:endParaRPr>
            </a:p>
            <a:p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④カタログ等、特殊詐欺対策電話機等の機能が確認できるもの</a:t>
              </a:r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 </a:t>
              </a:r>
              <a:endParaRPr sz="1400">
                <a:latin typeface="ＭＳ Ｐゴシック"/>
                <a:ea typeface="ＭＳ Ｐゴシック"/>
                <a:cs typeface="+mn-lt"/>
              </a:endParaRPr>
            </a:p>
            <a:p>
              <a:r>
                <a:rPr lang="ja-JP" altLang="en-US" sz="1400" u="sng">
                  <a:latin typeface="ＭＳ Ｐゴシック"/>
                  <a:ea typeface="ＭＳ Ｐゴシック"/>
                  <a:cs typeface="+mn-lt"/>
                </a:rPr>
                <a:t>⑤請求書（申請時に提出も可能です。）</a:t>
              </a:r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 </a:t>
              </a:r>
              <a:endParaRPr sz="1400">
                <a:latin typeface="ＭＳ Ｐゴシック"/>
                <a:ea typeface="ＭＳ Ｐゴシック"/>
                <a:cs typeface="+mn-lt"/>
              </a:endParaRPr>
            </a:p>
            <a:p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⑥請求書に記載する振込先銀行口座通帳の表紙の写し（金融機関名・口座番号・名義を確認）</a:t>
              </a:r>
              <a:r>
                <a:rPr lang="ja-JP" altLang="en-US" sz="1400">
                  <a:latin typeface="ＭＳ Ｐゴシック"/>
                  <a:ea typeface="ＭＳ Ｐゴシック"/>
                  <a:cs typeface="+mn-lt"/>
                </a:rPr>
                <a:t> </a:t>
              </a:r>
              <a:endParaRPr lang="ja-JP" altLang="en-US" sz="1400">
                <a:latin typeface="ＭＳ Ｐゴシック"/>
                <a:ea typeface="ＭＳ Ｐゴシック"/>
              </a:endParaRPr>
            </a:p>
          </p:txBody>
        </p:sp>
      </p:grpSp>
      <p:sp>
        <p:nvSpPr>
          <p:cNvPr id="1121" name="テキスト 19"/>
          <p:cNvSpPr txBox="1"/>
          <p:nvPr/>
        </p:nvSpPr>
        <p:spPr>
          <a:xfrm>
            <a:off x="210087" y="8985000"/>
            <a:ext cx="6373360" cy="737771"/>
          </a:xfrm>
          <a:prstGeom prst="rect">
            <a:avLst/>
          </a:prstGeom>
          <a:solidFill>
            <a:srgbClr val="D4F3B5"/>
          </a:solidFill>
          <a:ln>
            <a:solidFill>
              <a:srgbClr val="6079AC"/>
            </a:solidFill>
          </a:ln>
        </p:spPr>
        <p:txBody>
          <a:bodyPr wrap="square">
            <a:spAutoFit/>
          </a:bodyPr>
          <a:p>
            <a:pPr algn="l"/>
            <a:r>
              <a:rPr lang="ja-JP" altLang="en-US" sz="1400">
                <a:latin typeface="ＭＳ Ｐゴシック"/>
                <a:ea typeface="ＭＳ Ｐゴシック"/>
              </a:rPr>
              <a:t>【問合せ先】〒480-1196 長久手市岩作城の内60番地1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pPr algn="l"/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</a:t>
            </a:r>
            <a:r>
              <a:rPr lang="ja-JP" altLang="en-US" sz="1400">
                <a:latin typeface="ＭＳ Ｐゴシック"/>
                <a:ea typeface="ＭＳ Ｐゴシック"/>
              </a:rPr>
              <a:t>　 </a:t>
            </a:r>
            <a:r>
              <a:rPr lang="ja-JP" altLang="en-US" sz="1400">
                <a:latin typeface="ＭＳ Ｐゴシック"/>
                <a:ea typeface="ＭＳ Ｐゴシック"/>
              </a:rPr>
              <a:t>長久手市</a:t>
            </a:r>
            <a:r>
              <a:rPr lang="ja-JP" altLang="en-US" sz="1400">
                <a:latin typeface="ＭＳ Ｐゴシック"/>
                <a:ea typeface="ＭＳ Ｐゴシック"/>
              </a:rPr>
              <a:t>役所安心安全課　電話0561-56-0611</a:t>
            </a:r>
            <a:endParaRPr lang="ja-JP" altLang="en-US" sz="1400">
              <a:latin typeface="ＭＳ Ｐゴシック"/>
              <a:ea typeface="ＭＳ Ｐゴシック"/>
            </a:endParaRPr>
          </a:p>
          <a:p>
            <a:pPr algn="l"/>
            <a:r>
              <a:rPr lang="ja-JP" altLang="en-US" sz="1400">
                <a:latin typeface="ＭＳ Ｐゴシック"/>
                <a:ea typeface="ＭＳ Ｐゴシック"/>
              </a:rPr>
              <a:t>　郵送での</a:t>
            </a:r>
            <a:r>
              <a:rPr lang="ja-JP" altLang="en-US" sz="1400">
                <a:latin typeface="ＭＳ Ｐゴシック"/>
                <a:ea typeface="ＭＳ Ｐゴシック"/>
              </a:rPr>
              <a:t>申請</a:t>
            </a:r>
            <a:r>
              <a:rPr lang="ja-JP" altLang="en-US" sz="1400">
                <a:latin typeface="ＭＳ Ｐゴシック"/>
                <a:ea typeface="ＭＳ Ｐゴシック"/>
              </a:rPr>
              <a:t>も</a:t>
            </a:r>
            <a:r>
              <a:rPr lang="ja-JP" altLang="en-US" sz="1400">
                <a:latin typeface="ＭＳ Ｐゴシック"/>
                <a:ea typeface="ＭＳ Ｐゴシック"/>
              </a:rPr>
              <a:t>可能ですが、</a:t>
            </a:r>
            <a:r>
              <a:rPr lang="ja-JP" altLang="en-US" sz="1400">
                <a:latin typeface="ＭＳ Ｐゴシック"/>
                <a:ea typeface="ＭＳ Ｐゴシック"/>
              </a:rPr>
              <a:t>郵送料金はご負担ください。</a:t>
            </a:r>
            <a:endParaRPr lang="ja-JP" altLang="en-US" sz="1400">
              <a:latin typeface="ＭＳ Ｐゴシック"/>
              <a:ea typeface="ＭＳ Ｐゴシック"/>
            </a:endParaRPr>
          </a:p>
        </p:txBody>
      </p:sp>
      <p:pic>
        <p:nvPicPr>
          <p:cNvPr id="1122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3628" y="2139769"/>
            <a:ext cx="825372" cy="825372"/>
          </a:xfrm>
          <a:prstGeom prst="rect">
            <a:avLst/>
          </a:prstGeom>
        </p:spPr>
      </p:pic>
      <p:sp>
        <p:nvSpPr>
          <p:cNvPr id="1123" name="テキスト 18"/>
          <p:cNvSpPr txBox="1"/>
          <p:nvPr/>
        </p:nvSpPr>
        <p:spPr>
          <a:xfrm>
            <a:off x="5075464" y="1850571"/>
            <a:ext cx="1592798" cy="253023"/>
          </a:xfrm>
          <a:prstGeom prst="rect">
            <a:avLst/>
          </a:prstGeom>
          <a:ln w="9525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/>
              <a:t> 市ホームページはこちら</a:t>
            </a:r>
            <a:endParaRPr lang="ja-JP" altLang="en-US" sz="10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サービス">
  <a:themeElements>
    <a:clrScheme name="アイディア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サービ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サービス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藤田 涼子</dc:creator>
  <cp:lastModifiedBy>藤田 涼子</cp:lastModifiedBy>
  <dcterms:created xsi:type="dcterms:W3CDTF">2023-03-30T06:28:47Z</dcterms:created>
  <dcterms:modified xsi:type="dcterms:W3CDTF">2024-04-01T05:08:51Z</dcterms:modified>
  <cp:revision>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